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61" r:id="rId3"/>
    <p:sldId id="256" r:id="rId4"/>
    <p:sldId id="257" r:id="rId5"/>
    <p:sldId id="262" r:id="rId6"/>
    <p:sldId id="258" r:id="rId7"/>
    <p:sldId id="259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300"/>
    <a:srgbClr val="F06070"/>
    <a:srgbClr val="F9F871"/>
    <a:srgbClr val="3A3535"/>
    <a:srgbClr val="6B6B6B"/>
    <a:srgbClr val="E3DE00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552" autoAdjust="0"/>
  </p:normalViewPr>
  <p:slideViewPr>
    <p:cSldViewPr snapToGrid="0" showGuides="1">
      <p:cViewPr varScale="1">
        <p:scale>
          <a:sx n="104" d="100"/>
          <a:sy n="104" d="100"/>
        </p:scale>
        <p:origin x="87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nic\Downloads\tabela_comparativa_IV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eu%20Drive\Projeto%20Uber\Analis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Information Value (IV)</c:v>
                </c:pt>
              </c:strCache>
            </c:strRef>
          </c:tx>
          <c:spPr>
            <a:solidFill>
              <a:srgbClr val="3A353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D3CF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7E-47EC-9970-975D04B8D6A7}"/>
              </c:ext>
            </c:extLst>
          </c:dPt>
          <c:dPt>
            <c:idx val="2"/>
            <c:invertIfNegative val="0"/>
            <c:bubble3D val="0"/>
            <c:spPr>
              <a:solidFill>
                <a:srgbClr val="F060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7E-47EC-9970-975D04B8D6A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A7E-47EC-9970-975D04B8D6A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A7E-47EC-9970-975D04B8D6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3"/>
                <c:pt idx="0">
                  <c:v>Local de Destino</c:v>
                </c:pt>
                <c:pt idx="1">
                  <c:v>Local de Partida</c:v>
                </c:pt>
                <c:pt idx="2">
                  <c:v>Tipo do Veículo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3"/>
                <c:pt idx="0">
                  <c:v>7.8670000000000007E-3</c:v>
                </c:pt>
                <c:pt idx="1">
                  <c:v>7.0650000000000001E-3</c:v>
                </c:pt>
                <c:pt idx="2">
                  <c:v>1.17E-4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7E-47EC-9970-975D04B8D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2544879"/>
        <c:axId val="692542959"/>
      </c:barChart>
      <c:catAx>
        <c:axId val="692544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92542959"/>
        <c:crosses val="autoZero"/>
        <c:auto val="1"/>
        <c:lblAlgn val="ctr"/>
        <c:lblOffset val="100"/>
        <c:noMultiLvlLbl val="0"/>
      </c:catAx>
      <c:valAx>
        <c:axId val="69254295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925448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[Analises.xlsx]Planilha1!Tabela dinâmica1</c:name>
    <c:fmtId val="10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Planilha1!$B$18</c:f>
              <c:strCache>
                <c:ptCount val="1"/>
                <c:pt idx="0">
                  <c:v>Total corridas canceladas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A353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64D-4FF9-90DB-DBAA3BAFD6BB}"/>
              </c:ext>
            </c:extLst>
          </c:dPt>
          <c:dPt>
            <c:idx val="6"/>
            <c:invertIfNegative val="0"/>
            <c:bubble3D val="0"/>
            <c:spPr>
              <a:solidFill>
                <a:srgbClr val="F0607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4D-4FF9-90DB-DBAA3BAFD6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Planilha1!$A$19:$A$26</c:f>
              <c:strCache>
                <c:ptCount val="7"/>
                <c:pt idx="0">
                  <c:v>Auto</c:v>
                </c:pt>
                <c:pt idx="1">
                  <c:v>Go Mini</c:v>
                </c:pt>
                <c:pt idx="2">
                  <c:v>Go Sedan</c:v>
                </c:pt>
                <c:pt idx="3">
                  <c:v>Bike</c:v>
                </c:pt>
                <c:pt idx="4">
                  <c:v>Premier Sedan</c:v>
                </c:pt>
                <c:pt idx="5">
                  <c:v>eBike</c:v>
                </c:pt>
                <c:pt idx="6">
                  <c:v>Uber XL</c:v>
                </c:pt>
              </c:strCache>
            </c:strRef>
          </c:cat>
          <c:val>
            <c:numRef>
              <c:f>Planilha1!$B$19:$B$26</c:f>
              <c:numCache>
                <c:formatCode>#,##0</c:formatCode>
                <c:ptCount val="7"/>
                <c:pt idx="0">
                  <c:v>9323</c:v>
                </c:pt>
                <c:pt idx="1">
                  <c:v>7427</c:v>
                </c:pt>
                <c:pt idx="2">
                  <c:v>6863</c:v>
                </c:pt>
                <c:pt idx="3">
                  <c:v>5652</c:v>
                </c:pt>
                <c:pt idx="4">
                  <c:v>4516</c:v>
                </c:pt>
                <c:pt idx="5">
                  <c:v>2630</c:v>
                </c:pt>
                <c:pt idx="6">
                  <c:v>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4D-4FF9-90DB-DBAA3BAFD6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29"/>
        <c:axId val="1771266576"/>
        <c:axId val="1771267056"/>
      </c:barChart>
      <c:lineChart>
        <c:grouping val="standard"/>
        <c:varyColors val="0"/>
        <c:ser>
          <c:idx val="1"/>
          <c:order val="1"/>
          <c:tx>
            <c:strRef>
              <c:f>Planilha1!$C$18</c:f>
              <c:strCache>
                <c:ptCount val="1"/>
                <c:pt idx="0">
                  <c:v>Taxa de Cancelamento</c:v>
                </c:pt>
              </c:strCache>
            </c:strRef>
          </c:tx>
          <c:spPr>
            <a:ln w="28575" cap="rnd">
              <a:solidFill>
                <a:srgbClr val="F0607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rgbClr val="F06070"/>
                </a:solidFill>
                <a:prstDash val="sysDash"/>
              </a:ln>
              <a:effectLst/>
            </c:spPr>
          </c:marker>
          <c:dLbls>
            <c:delete val="1"/>
          </c:dLbls>
          <c:cat>
            <c:strRef>
              <c:f>Planilha1!$A$19:$A$26</c:f>
              <c:strCache>
                <c:ptCount val="7"/>
                <c:pt idx="0">
                  <c:v>Auto</c:v>
                </c:pt>
                <c:pt idx="1">
                  <c:v>Go Mini</c:v>
                </c:pt>
                <c:pt idx="2">
                  <c:v>Go Sedan</c:v>
                </c:pt>
                <c:pt idx="3">
                  <c:v>Bike</c:v>
                </c:pt>
                <c:pt idx="4">
                  <c:v>Premier Sedan</c:v>
                </c:pt>
                <c:pt idx="5">
                  <c:v>eBike</c:v>
                </c:pt>
                <c:pt idx="6">
                  <c:v>Uber XL</c:v>
                </c:pt>
              </c:strCache>
            </c:strRef>
          </c:cat>
          <c:val>
            <c:numRef>
              <c:f>Planilha1!$C$19:$C$26</c:f>
              <c:numCache>
                <c:formatCode>0.0%</c:formatCode>
                <c:ptCount val="7"/>
                <c:pt idx="0">
                  <c:v>0.24915150057457441</c:v>
                </c:pt>
                <c:pt idx="1">
                  <c:v>0.24917801784875529</c:v>
                </c:pt>
                <c:pt idx="2">
                  <c:v>0.25286466968792604</c:v>
                </c:pt>
                <c:pt idx="3">
                  <c:v>0.25101034773726516</c:v>
                </c:pt>
                <c:pt idx="4">
                  <c:v>0.24935122301363813</c:v>
                </c:pt>
                <c:pt idx="5">
                  <c:v>0.24912380411101639</c:v>
                </c:pt>
                <c:pt idx="6">
                  <c:v>0.24477410654079568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4D-4FF9-90DB-DBAA3BAFD6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80870895"/>
        <c:axId val="1080871855"/>
      </c:lineChart>
      <c:catAx>
        <c:axId val="177126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71267056"/>
        <c:crosses val="autoZero"/>
        <c:auto val="1"/>
        <c:lblAlgn val="ctr"/>
        <c:lblOffset val="100"/>
        <c:noMultiLvlLbl val="0"/>
      </c:catAx>
      <c:valAx>
        <c:axId val="177126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71266576"/>
        <c:crosses val="autoZero"/>
        <c:crossBetween val="between"/>
        <c:majorUnit val="2000"/>
      </c:valAx>
      <c:valAx>
        <c:axId val="1080871855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80870895"/>
        <c:crosses val="max"/>
        <c:crossBetween val="between"/>
      </c:valAx>
      <c:catAx>
        <c:axId val="108087089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8087185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7F711-E0DC-418D-B9FB-56FF3C775010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8D883-184E-49DC-AC29-7D29A203F1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500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8D883-184E-49DC-AC29-7D29A203F15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582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8D883-184E-49DC-AC29-7D29A203F158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131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32328C-40F8-2645-2533-1399F19C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982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10034-6656-6C13-3CD1-4B474FBA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0430F5-EFB6-F8B9-C3B5-C62F62CB8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B29944-0D50-A1A5-F24C-8466C4530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DFC5E6-9E0B-FA5C-B7D7-B7F282529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EA3ED2-9CB0-5CA0-44C1-6BB5468BE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517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87B279-C2B1-D213-E2B3-1F6737385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0C2AE1-92E5-7F4D-FA50-F3B3EEAE4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8DEFA9-77A3-2460-327F-F2E210E5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7BD41A-DEBE-7D96-4EF2-A5DFC35A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00C364-9279-BAA6-940D-257C3E3D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0535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14F580-5C20-A311-EC8D-7099A799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5B709B-BE90-7E54-581A-7F33D3426E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8BD82C-9493-915C-C8A3-BD002E6B9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74B9F7-9538-A047-2DE2-DC83A2352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D687ED0-3BAE-195F-AB80-BCB76CF19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7CFB76-7C16-292D-67EB-F44943F64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633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F2739-72DF-CCF6-A1A9-6F81E494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95BB49-0835-1330-40F1-2FA6666DA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35CFCB-E35D-2C9B-18EF-39FF7A929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2E586F3-183F-6E60-7509-429103E671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7BB614-1F75-1A62-87DB-40EBA112C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ABAE45-B84A-FFEF-EC33-AB52E4BA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0176D49-F52A-0B6C-9014-EA7BB4CD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9242D82-5FA8-B932-6B93-98644524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204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54F4E-E79A-A522-4F32-F868747AA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57540AB-ABA1-7E64-C958-A2B6DF542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01B06EF-7B96-C9B6-3C9C-1EE46359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0B33CE6-114A-889C-8EA5-9B74160C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743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450C2E-5784-3307-4207-A3D7B341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BC40486-6AE9-2248-B21A-AC2970EAC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244469-960A-5AB2-6CA5-1162D658B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41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290A9-EDEC-18E3-F214-9766BA32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9CE598-9130-C844-237A-0DC7F1FC1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1A8E8E-E939-1893-42F9-6E0CE1A8B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88F988-5276-B275-A7AD-A7400C30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0F4599-A665-0779-918C-86EECE8C2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A89489-A8D0-4FE5-EC0B-6022AE48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01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5E4DE-3F86-685B-5CC0-A2B2F5556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A35DC00-555B-845C-F382-44A9D794C9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540CC0-D30E-64E0-23FE-E962AC4E2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1979C4-1F11-93A7-BCCE-583A8D791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63F4A5-B465-1E00-7BC3-9927A75B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96A9DB-D8C3-BA65-2005-9F51BE243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8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ED021-8E59-3743-B78C-D04A2E5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7CD272-E78B-CED7-0952-07BCB4CA2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AAE510-0E6F-427C-F41F-9A3A0991F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B4FA38-C782-3079-8297-22AFCB830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A070B2-7B40-2663-5D20-94570FE41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35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586B56-D3AD-5B25-D09B-50EA92C6D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3705E82-A63E-9C1E-7671-229E0F48B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7C38D3-3D16-EBA7-745B-A27A7FED5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456CAD-4363-08D0-622A-3EAF36429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37C969-C3DD-3B68-0FA7-2521AF39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6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3D214E2-9E23-2AA1-185C-09F65984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D90726-1267-1C46-C0F2-0CA37C417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F42B43-53CF-A7FF-C4AD-6A5169383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DF5F9-432F-43C4-BA43-37BAA606013A}" type="datetimeFigureOut">
              <a:rPr lang="pt-BR" smtClean="0"/>
              <a:t>24/10/2025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90F731-179D-6C60-9BD8-DE35C8D51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D80AC9-01F2-5AE9-D07A-297E04379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385396-BD8F-4DA9-8AAD-72E2892EBE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74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flickr.com/photos/stockcatalog/40834812504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618media.com/en/blog/analytics-to-track-your-web-performance/" TargetMode="External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na rua">
            <a:extLst>
              <a:ext uri="{FF2B5EF4-FFF2-40B4-BE49-F238E27FC236}">
                <a16:creationId xmlns:a16="http://schemas.microsoft.com/office/drawing/2014/main" id="{4A4749F6-83FB-ED37-5AEC-526A0A520484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8CEF036-8044-8217-64E2-6DF0BB350E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7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FA160B-AFE3-C0E2-5664-193102D925AC}"/>
              </a:ext>
            </a:extLst>
          </p:cNvPr>
          <p:cNvSpPr txBox="1"/>
          <p:nvPr/>
        </p:nvSpPr>
        <p:spPr>
          <a:xfrm>
            <a:off x="603504" y="938155"/>
            <a:ext cx="48371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Estratégias para Redução do Número de Cancelamentos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B4D81CF-57AE-2598-F823-5CCB83CF4D43}"/>
              </a:ext>
            </a:extLst>
          </p:cNvPr>
          <p:cNvSpPr txBox="1"/>
          <p:nvPr/>
        </p:nvSpPr>
        <p:spPr>
          <a:xfrm>
            <a:off x="603503" y="4107692"/>
            <a:ext cx="4515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rgbClr val="C8C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reduzir a taxa de cancelamento de 25% para 15%?</a:t>
            </a:r>
          </a:p>
        </p:txBody>
      </p:sp>
      <p:pic>
        <p:nvPicPr>
          <p:cNvPr id="1026" name="Picture 2" descr="Uber - ícones de mídia social grátis">
            <a:extLst>
              <a:ext uri="{FF2B5EF4-FFF2-40B4-BE49-F238E27FC236}">
                <a16:creationId xmlns:a16="http://schemas.microsoft.com/office/drawing/2014/main" id="{673B6F57-F02B-5851-023B-7AB96072B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BB85F81-556A-DEBC-A0C3-3DFBE6608C96}"/>
              </a:ext>
            </a:extLst>
          </p:cNvPr>
          <p:cNvSpPr txBox="1"/>
          <p:nvPr/>
        </p:nvSpPr>
        <p:spPr>
          <a:xfrm>
            <a:off x="2252253" y="5103345"/>
            <a:ext cx="3633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Perpetua Titling MT" panose="02020502060505020804" pitchFamily="18" charset="0"/>
              </a:rPr>
              <a:t>15%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0898C9C-4C3D-B538-7E0C-5F88C0B9B0FC}"/>
              </a:ext>
            </a:extLst>
          </p:cNvPr>
          <p:cNvSpPr txBox="1"/>
          <p:nvPr/>
        </p:nvSpPr>
        <p:spPr>
          <a:xfrm>
            <a:off x="4002747" y="3391293"/>
            <a:ext cx="3974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Perpetua Titling MT" panose="02020502060505020804" pitchFamily="18" charset="0"/>
              </a:rPr>
              <a:t>₹ 19,06 MM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59BDA69-361C-D806-1CF2-691C3E77743F}"/>
              </a:ext>
            </a:extLst>
          </p:cNvPr>
          <p:cNvSpPr txBox="1"/>
          <p:nvPr/>
        </p:nvSpPr>
        <p:spPr>
          <a:xfrm>
            <a:off x="83019" y="1679239"/>
            <a:ext cx="3633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/>
            </a:lvl1pPr>
          </a:lstStyle>
          <a:p>
            <a:pPr algn="ctr"/>
            <a:r>
              <a:rPr lang="pt-BR" sz="3600" dirty="0">
                <a:latin typeface="Perpetua Titling MT" panose="02020502060505020804" pitchFamily="18" charset="0"/>
              </a:rPr>
              <a:t>150.000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E5F695E-D69C-BAE6-84F7-C3E31B5E54A9}"/>
              </a:ext>
            </a:extLst>
          </p:cNvPr>
          <p:cNvSpPr txBox="1"/>
          <p:nvPr/>
        </p:nvSpPr>
        <p:spPr>
          <a:xfrm>
            <a:off x="4002747" y="1679239"/>
            <a:ext cx="3974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Perpetua Titling MT" panose="02020502060505020804" pitchFamily="18" charset="0"/>
              </a:rPr>
              <a:t>25%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354B4CF-ACD7-F7E0-F14D-94C0D1DDE998}"/>
              </a:ext>
            </a:extLst>
          </p:cNvPr>
          <p:cNvSpPr txBox="1"/>
          <p:nvPr/>
        </p:nvSpPr>
        <p:spPr>
          <a:xfrm>
            <a:off x="150075" y="3391292"/>
            <a:ext cx="3633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Perpetua Titling MT" panose="02020502060505020804" pitchFamily="18" charset="0"/>
              </a:rPr>
              <a:t>₹ 47,26 MM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D987880-D0C9-CE18-98B5-421622759415}"/>
              </a:ext>
            </a:extLst>
          </p:cNvPr>
          <p:cNvSpPr txBox="1"/>
          <p:nvPr/>
        </p:nvSpPr>
        <p:spPr>
          <a:xfrm>
            <a:off x="83019" y="2364287"/>
            <a:ext cx="3633216" cy="61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/>
            </a:lvl1pPr>
          </a:lstStyle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Nª de corridas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2024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63866E2-1C12-4045-A7F7-5A06AC9BFE0B}"/>
              </a:ext>
            </a:extLst>
          </p:cNvPr>
          <p:cNvSpPr txBox="1"/>
          <p:nvPr/>
        </p:nvSpPr>
        <p:spPr>
          <a:xfrm>
            <a:off x="4002747" y="2364287"/>
            <a:ext cx="3974592" cy="61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/>
            </a:lvl1pPr>
          </a:lstStyle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Corridas canceladas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2024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5E1ABC5-AD79-CD41-E6CD-A2505D5C3A43}"/>
              </a:ext>
            </a:extLst>
          </p:cNvPr>
          <p:cNvSpPr txBox="1"/>
          <p:nvPr/>
        </p:nvSpPr>
        <p:spPr>
          <a:xfrm>
            <a:off x="4002746" y="4117705"/>
            <a:ext cx="3974592" cy="334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/>
            </a:lvl1pPr>
          </a:lstStyle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Receita perdida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D83CBEB-7E6C-0631-D9CC-C57A77F7A6A2}"/>
              </a:ext>
            </a:extLst>
          </p:cNvPr>
          <p:cNvSpPr txBox="1"/>
          <p:nvPr/>
        </p:nvSpPr>
        <p:spPr>
          <a:xfrm>
            <a:off x="150075" y="4118671"/>
            <a:ext cx="3633216" cy="61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/>
            </a:lvl1pPr>
          </a:lstStyle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receita realizada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2024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BCC1CAE-D90B-4B65-7218-F4972E1DD0E4}"/>
              </a:ext>
            </a:extLst>
          </p:cNvPr>
          <p:cNvSpPr txBox="1"/>
          <p:nvPr/>
        </p:nvSpPr>
        <p:spPr>
          <a:xfrm>
            <a:off x="4002746" y="4424652"/>
            <a:ext cx="3974591" cy="334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/>
            </a:lvl1pPr>
          </a:lstStyle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2024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715C7E5-E1C4-6834-D215-43296D3DF920}"/>
              </a:ext>
            </a:extLst>
          </p:cNvPr>
          <p:cNvSpPr txBox="1"/>
          <p:nvPr/>
        </p:nvSpPr>
        <p:spPr>
          <a:xfrm>
            <a:off x="329184" y="218425"/>
            <a:ext cx="8375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Visão Geral das Corridas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73D5026-8149-0388-FBCF-0E4402B46201}"/>
              </a:ext>
            </a:extLst>
          </p:cNvPr>
          <p:cNvSpPr txBox="1"/>
          <p:nvPr/>
        </p:nvSpPr>
        <p:spPr>
          <a:xfrm>
            <a:off x="329184" y="791104"/>
            <a:ext cx="4837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8C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Principais Métricas e KPIs</a:t>
            </a:r>
          </a:p>
        </p:txBody>
      </p:sp>
      <p:pic>
        <p:nvPicPr>
          <p:cNvPr id="20" name="Imagem 19" descr="Tela de um aparelho eletrônico">
            <a:extLst>
              <a:ext uri="{FF2B5EF4-FFF2-40B4-BE49-F238E27FC236}">
                <a16:creationId xmlns:a16="http://schemas.microsoft.com/office/drawing/2014/main" id="{79E64848-3A13-4290-3CB4-65327D7C4F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083" t="-102" r="46821" b="-1498"/>
          <a:stretch>
            <a:fillRect/>
          </a:stretch>
        </p:blipFill>
        <p:spPr>
          <a:xfrm>
            <a:off x="8442960" y="0"/>
            <a:ext cx="3749040" cy="69677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944F8F1-D404-D49B-3954-A46288205329}"/>
              </a:ext>
            </a:extLst>
          </p:cNvPr>
          <p:cNvSpPr txBox="1"/>
          <p:nvPr/>
        </p:nvSpPr>
        <p:spPr>
          <a:xfrm>
            <a:off x="2252253" y="5830724"/>
            <a:ext cx="3633216" cy="691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3200"/>
            </a:lvl1pPr>
          </a:lstStyle>
          <a:p>
            <a:pPr algn="ctr">
              <a:lnSpc>
                <a:spcPct val="150000"/>
              </a:lnSpc>
            </a:pPr>
            <a:r>
              <a:rPr lang="pt-BR" sz="1200" dirty="0">
                <a:latin typeface="Perpetua Titling MT" panose="02020502060505020804" pitchFamily="18" charset="0"/>
              </a:rPr>
              <a:t>Corridas canceladas</a:t>
            </a:r>
          </a:p>
          <a:p>
            <a:pPr algn="ctr">
              <a:lnSpc>
                <a:spcPct val="150000"/>
              </a:lnSpc>
            </a:pPr>
            <a:r>
              <a:rPr lang="pt-BR" sz="1600" b="1" dirty="0">
                <a:latin typeface="Perpetua Titling MT" panose="02020502060505020804" pitchFamily="18" charset="0"/>
              </a:rPr>
              <a:t>meta</a:t>
            </a:r>
            <a:endParaRPr lang="pt-BR" sz="1200" b="1" dirty="0">
              <a:latin typeface="Perpetua Titling MT" panose="02020502060505020804" pitchFamily="18" charset="0"/>
            </a:endParaRPr>
          </a:p>
        </p:txBody>
      </p:sp>
      <p:pic>
        <p:nvPicPr>
          <p:cNvPr id="15" name="Gráfico 14" descr="Setas de Divisão com preenchimento sólido">
            <a:extLst>
              <a:ext uri="{FF2B5EF4-FFF2-40B4-BE49-F238E27FC236}">
                <a16:creationId xmlns:a16="http://schemas.microsoft.com/office/drawing/2014/main" id="{7091DB9C-15E0-03E4-DEB9-8197E3478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4590697" y="5138678"/>
            <a:ext cx="575663" cy="575663"/>
          </a:xfrm>
          <a:prstGeom prst="rect">
            <a:avLst/>
          </a:prstGeom>
        </p:spPr>
      </p:pic>
      <p:pic>
        <p:nvPicPr>
          <p:cNvPr id="21" name="Gráfico 20" descr="Aviso com preenchimento sólido">
            <a:extLst>
              <a:ext uri="{FF2B5EF4-FFF2-40B4-BE49-F238E27FC236}">
                <a16:creationId xmlns:a16="http://schemas.microsoft.com/office/drawing/2014/main" id="{506175D0-A223-4496-EFB7-90148F6D2D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22018" y="1816995"/>
            <a:ext cx="370817" cy="370817"/>
          </a:xfrm>
          <a:prstGeom prst="rect">
            <a:avLst/>
          </a:prstGeom>
        </p:spPr>
      </p:pic>
      <p:pic>
        <p:nvPicPr>
          <p:cNvPr id="13" name="Picture 2" descr="Uber - ícones de mídia social grátis">
            <a:extLst>
              <a:ext uri="{FF2B5EF4-FFF2-40B4-BE49-F238E27FC236}">
                <a16:creationId xmlns:a16="http://schemas.microsoft.com/office/drawing/2014/main" id="{CC155AB6-2E12-4B4B-BEB3-155F714FD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43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218125D-DBD4-8211-987C-30FF11B286C2}"/>
              </a:ext>
            </a:extLst>
          </p:cNvPr>
          <p:cNvSpPr txBox="1"/>
          <p:nvPr/>
        </p:nvSpPr>
        <p:spPr>
          <a:xfrm>
            <a:off x="329184" y="218425"/>
            <a:ext cx="8375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Visão Geral dos Cancelamentos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62BB9F5-0794-EBDA-CF8E-E00A8A645C7F}"/>
              </a:ext>
            </a:extLst>
          </p:cNvPr>
          <p:cNvSpPr txBox="1"/>
          <p:nvPr/>
        </p:nvSpPr>
        <p:spPr>
          <a:xfrm>
            <a:off x="329184" y="800340"/>
            <a:ext cx="4837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8C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Distribuição dos Cancelamentos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7920B95-8176-0B9C-D039-D925A6A8504B}"/>
              </a:ext>
            </a:extLst>
          </p:cNvPr>
          <p:cNvSpPr txBox="1"/>
          <p:nvPr/>
        </p:nvSpPr>
        <p:spPr>
          <a:xfrm>
            <a:off x="329184" y="1309782"/>
            <a:ext cx="11183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 a redução de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25% para 15%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seriam 15 mil cancelamentos a menos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(uma queda de 67%)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recuperando cerca de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₹ 7,7 milhões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aumentando 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eficiência e satisfação dos usuários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16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4A1B252-929C-F700-6B2F-201D27C0622B}"/>
              </a:ext>
            </a:extLst>
          </p:cNvPr>
          <p:cNvSpPr/>
          <p:nvPr/>
        </p:nvSpPr>
        <p:spPr>
          <a:xfrm>
            <a:off x="237744" y="2130552"/>
            <a:ext cx="5650992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de Corridas 2024 (25% cancelamentos)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B4D57B3-2790-15C2-E4C6-7DF9756364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361"/>
          <a:stretch>
            <a:fillRect/>
          </a:stretch>
        </p:blipFill>
        <p:spPr>
          <a:xfrm>
            <a:off x="1796415" y="2753211"/>
            <a:ext cx="2533650" cy="3476625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F5A75D43-1599-E5AC-0F32-77997596A5F1}"/>
              </a:ext>
            </a:extLst>
          </p:cNvPr>
          <p:cNvSpPr/>
          <p:nvPr/>
        </p:nvSpPr>
        <p:spPr>
          <a:xfrm>
            <a:off x="6007608" y="2130552"/>
            <a:ext cx="5650992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rgbClr val="E3D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de Corridas 2024 (15% cancelamentos)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A38ED28A-544A-4E4D-C268-16FDC8C49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629" y="2753211"/>
            <a:ext cx="2266950" cy="3476625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25BDC906-E10E-9046-9B9C-AF498F85ED49}"/>
              </a:ext>
            </a:extLst>
          </p:cNvPr>
          <p:cNvSpPr txBox="1"/>
          <p:nvPr/>
        </p:nvSpPr>
        <p:spPr>
          <a:xfrm>
            <a:off x="1796415" y="6293844"/>
            <a:ext cx="11978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 Cancelou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8C176BF-2DD7-4427-40FB-26C121020F5B}"/>
              </a:ext>
            </a:extLst>
          </p:cNvPr>
          <p:cNvSpPr txBox="1"/>
          <p:nvPr/>
        </p:nvSpPr>
        <p:spPr>
          <a:xfrm>
            <a:off x="3332607" y="6293844"/>
            <a:ext cx="8279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Cancelou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BC657BA-DA5A-25B6-5063-FC213B76F2A1}"/>
              </a:ext>
            </a:extLst>
          </p:cNvPr>
          <p:cNvSpPr txBox="1"/>
          <p:nvPr/>
        </p:nvSpPr>
        <p:spPr>
          <a:xfrm>
            <a:off x="7620762" y="6293844"/>
            <a:ext cx="11978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 Cancelou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3D8B7A2-E150-32D7-1147-B7392CD59363}"/>
              </a:ext>
            </a:extLst>
          </p:cNvPr>
          <p:cNvSpPr txBox="1"/>
          <p:nvPr/>
        </p:nvSpPr>
        <p:spPr>
          <a:xfrm>
            <a:off x="9065514" y="6293844"/>
            <a:ext cx="8279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Cancelou</a:t>
            </a:r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FA8B4EA9-B1BE-EF70-177F-2B3652EA9095}"/>
              </a:ext>
            </a:extLst>
          </p:cNvPr>
          <p:cNvCxnSpPr>
            <a:cxnSpLocks/>
          </p:cNvCxnSpPr>
          <p:nvPr/>
        </p:nvCxnSpPr>
        <p:spPr>
          <a:xfrm>
            <a:off x="3712464" y="3913632"/>
            <a:ext cx="0" cy="7406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CE2E373F-165F-794A-3D7A-DA41BE61E874}"/>
              </a:ext>
            </a:extLst>
          </p:cNvPr>
          <p:cNvCxnSpPr>
            <a:cxnSpLocks/>
          </p:cNvCxnSpPr>
          <p:nvPr/>
        </p:nvCxnSpPr>
        <p:spPr>
          <a:xfrm>
            <a:off x="3712464" y="3913632"/>
            <a:ext cx="5742432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1620191A-A086-6349-5618-0E60FA31DACD}"/>
              </a:ext>
            </a:extLst>
          </p:cNvPr>
          <p:cNvCxnSpPr>
            <a:cxnSpLocks/>
          </p:cNvCxnSpPr>
          <p:nvPr/>
        </p:nvCxnSpPr>
        <p:spPr>
          <a:xfrm>
            <a:off x="9454896" y="3913632"/>
            <a:ext cx="0" cy="13533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D039E07-97F8-0503-CB8F-A27B9F826E35}"/>
              </a:ext>
            </a:extLst>
          </p:cNvPr>
          <p:cNvGrpSpPr/>
          <p:nvPr/>
        </p:nvGrpSpPr>
        <p:grpSpPr>
          <a:xfrm>
            <a:off x="10221466" y="4171949"/>
            <a:ext cx="1124359" cy="781812"/>
            <a:chOff x="10221466" y="4171949"/>
            <a:chExt cx="1124359" cy="781812"/>
          </a:xfrm>
        </p:grpSpPr>
        <p:sp>
          <p:nvSpPr>
            <p:cNvPr id="40" name="Retângulo: Cantos Arredondados 39">
              <a:extLst>
                <a:ext uri="{FF2B5EF4-FFF2-40B4-BE49-F238E27FC236}">
                  <a16:creationId xmlns:a16="http://schemas.microsoft.com/office/drawing/2014/main" id="{267BA375-1434-98B8-E684-7E79ACEE54EE}"/>
                </a:ext>
              </a:extLst>
            </p:cNvPr>
            <p:cNvSpPr/>
            <p:nvPr/>
          </p:nvSpPr>
          <p:spPr>
            <a:xfrm>
              <a:off x="10221466" y="4171949"/>
              <a:ext cx="1124359" cy="78181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CCA3F4B9-C6F9-7C2E-6D5F-88DE6D62DAAB}"/>
                </a:ext>
              </a:extLst>
            </p:cNvPr>
            <p:cNvSpPr txBox="1"/>
            <p:nvPr/>
          </p:nvSpPr>
          <p:spPr>
            <a:xfrm>
              <a:off x="10221466" y="4229100"/>
              <a:ext cx="11243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0B050"/>
                  </a:solidFill>
                </a:rPr>
                <a:t>- 15.000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75734D29-845A-4AF5-5BB1-DCE26F2925C5}"/>
                </a:ext>
              </a:extLst>
            </p:cNvPr>
            <p:cNvSpPr txBox="1"/>
            <p:nvPr/>
          </p:nvSpPr>
          <p:spPr>
            <a:xfrm>
              <a:off x="10221466" y="4545567"/>
              <a:ext cx="11243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00B050"/>
                  </a:solidFill>
                </a:rPr>
                <a:t>~ 67%</a:t>
              </a:r>
            </a:p>
          </p:txBody>
        </p:sp>
      </p:grpSp>
      <p:pic>
        <p:nvPicPr>
          <p:cNvPr id="39" name="Gráfico 38" descr="Setas de Divisão com preenchimento sólido">
            <a:extLst>
              <a:ext uri="{FF2B5EF4-FFF2-40B4-BE49-F238E27FC236}">
                <a16:creationId xmlns:a16="http://schemas.microsoft.com/office/drawing/2014/main" id="{23F09D42-F4B9-26AF-5485-834C107DB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9550350" y="4302456"/>
            <a:ext cx="575663" cy="575663"/>
          </a:xfrm>
          <a:prstGeom prst="rect">
            <a:avLst/>
          </a:prstGeom>
        </p:spPr>
      </p:pic>
      <p:pic>
        <p:nvPicPr>
          <p:cNvPr id="5" name="Picture 2" descr="Uber - ícones de mídia social grátis">
            <a:extLst>
              <a:ext uri="{FF2B5EF4-FFF2-40B4-BE49-F238E27FC236}">
                <a16:creationId xmlns:a16="http://schemas.microsoft.com/office/drawing/2014/main" id="{45C4A86E-F49E-D9C4-B8D3-54C7706ED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44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4B1AB9D-C2C2-09EA-947A-CAAD54FE5ADB}"/>
              </a:ext>
            </a:extLst>
          </p:cNvPr>
          <p:cNvSpPr txBox="1"/>
          <p:nvPr/>
        </p:nvSpPr>
        <p:spPr>
          <a:xfrm>
            <a:off x="329184" y="218425"/>
            <a:ext cx="9582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Motivos de Cancelamento: Clientes </a:t>
            </a:r>
            <a:r>
              <a:rPr lang="pt-BR" sz="36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pt-BR" sz="36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Motoristas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94D8E1-D8CB-9B75-80D5-A8954141A4F1}"/>
              </a:ext>
            </a:extLst>
          </p:cNvPr>
          <p:cNvSpPr txBox="1"/>
          <p:nvPr/>
        </p:nvSpPr>
        <p:spPr>
          <a:xfrm>
            <a:off x="329184" y="980598"/>
            <a:ext cx="11183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cancelamentos não acontecem por acaso: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clientes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desistem por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falhas de experiência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motoristas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falhas de operação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Reduzir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pontos percentuais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exige atacar esses dois lados com estratégias específicas.</a:t>
            </a:r>
            <a:endParaRPr lang="pt-BR" sz="16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22FEEDF-3B4D-73CE-800A-90C81F44DD0C}"/>
              </a:ext>
            </a:extLst>
          </p:cNvPr>
          <p:cNvSpPr/>
          <p:nvPr/>
        </p:nvSpPr>
        <p:spPr>
          <a:xfrm>
            <a:off x="237744" y="2130552"/>
            <a:ext cx="5650992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Cancelamentos iniciados por </a:t>
            </a:r>
            <a:r>
              <a:rPr lang="pt-BR" sz="1600" b="1" dirty="0">
                <a:solidFill>
                  <a:srgbClr val="E3D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Clientes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93D78BE-9DFD-BA11-6C1F-4F34486207CC}"/>
              </a:ext>
            </a:extLst>
          </p:cNvPr>
          <p:cNvSpPr/>
          <p:nvPr/>
        </p:nvSpPr>
        <p:spPr>
          <a:xfrm>
            <a:off x="6007608" y="2130552"/>
            <a:ext cx="5650992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Cancelamentos iniciados por </a:t>
            </a:r>
            <a:r>
              <a:rPr lang="pt-BR" sz="1600" b="1" dirty="0">
                <a:solidFill>
                  <a:srgbClr val="E3D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Motoristas</a:t>
            </a: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E7A42DAB-931C-08DB-2799-06CDE08085A4}"/>
              </a:ext>
            </a:extLst>
          </p:cNvPr>
          <p:cNvGrpSpPr/>
          <p:nvPr/>
        </p:nvGrpSpPr>
        <p:grpSpPr>
          <a:xfrm>
            <a:off x="-10287" y="2875149"/>
            <a:ext cx="5899023" cy="2538619"/>
            <a:chOff x="-10287" y="3058029"/>
            <a:chExt cx="5899023" cy="2538619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1FB6846C-47F6-C5E6-5172-BBBC46CE8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5411" y="3058029"/>
              <a:ext cx="3946398" cy="2538619"/>
            </a:xfrm>
            <a:prstGeom prst="rect">
              <a:avLst/>
            </a:prstGeom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B79CC0F9-E925-9EB7-3F59-E8EDEF30D2F3}"/>
                </a:ext>
              </a:extLst>
            </p:cNvPr>
            <p:cNvSpPr txBox="1"/>
            <p:nvPr/>
          </p:nvSpPr>
          <p:spPr>
            <a:xfrm>
              <a:off x="-10287" y="3124569"/>
              <a:ext cx="13856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Endereço Errado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C582D991-7B46-F9A1-6AD2-29FD6A4CE1CC}"/>
                </a:ext>
              </a:extLst>
            </p:cNvPr>
            <p:cNvSpPr txBox="1"/>
            <p:nvPr/>
          </p:nvSpPr>
          <p:spPr>
            <a:xfrm>
              <a:off x="-10287" y="3563083"/>
              <a:ext cx="1385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Mudança de Planos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32B49953-9ACB-045F-4923-C79095637F48}"/>
                </a:ext>
              </a:extLst>
            </p:cNvPr>
            <p:cNvSpPr txBox="1"/>
            <p:nvPr/>
          </p:nvSpPr>
          <p:spPr>
            <a:xfrm>
              <a:off x="-10287" y="4179303"/>
              <a:ext cx="13856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Motorista Parado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DD413B27-0A4B-E0E6-9EB0-1464AAAC6B29}"/>
                </a:ext>
              </a:extLst>
            </p:cNvPr>
            <p:cNvSpPr txBox="1"/>
            <p:nvPr/>
          </p:nvSpPr>
          <p:spPr>
            <a:xfrm>
              <a:off x="0" y="4609859"/>
              <a:ext cx="1385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Motorista Pediu Cancelamento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AE9816EA-C8B8-108C-CC88-BC63017455D3}"/>
                </a:ext>
              </a:extLst>
            </p:cNvPr>
            <p:cNvSpPr txBox="1"/>
            <p:nvPr/>
          </p:nvSpPr>
          <p:spPr>
            <a:xfrm>
              <a:off x="-10287" y="5114913"/>
              <a:ext cx="1385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Ar Condicionado Ruim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2F90BAFB-AF97-3C54-2B97-B9FB07CFA5D9}"/>
                </a:ext>
              </a:extLst>
            </p:cNvPr>
            <p:cNvSpPr txBox="1"/>
            <p:nvPr/>
          </p:nvSpPr>
          <p:spPr>
            <a:xfrm>
              <a:off x="5303520" y="3124569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2.362</a:t>
              </a: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67FB9DA2-7602-99D2-7123-43E68D0C6BEA}"/>
                </a:ext>
              </a:extLst>
            </p:cNvPr>
            <p:cNvSpPr txBox="1"/>
            <p:nvPr/>
          </p:nvSpPr>
          <p:spPr>
            <a:xfrm>
              <a:off x="5266944" y="3655415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2.353</a:t>
              </a: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7A909810-45C9-2BDC-37CA-2BAA7DB3D0B5}"/>
                </a:ext>
              </a:extLst>
            </p:cNvPr>
            <p:cNvSpPr txBox="1"/>
            <p:nvPr/>
          </p:nvSpPr>
          <p:spPr>
            <a:xfrm>
              <a:off x="5221224" y="4179302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2.335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5E5F67A6-8F6F-3CA1-133F-0B08F43F1135}"/>
                </a:ext>
              </a:extLst>
            </p:cNvPr>
            <p:cNvSpPr txBox="1"/>
            <p:nvPr/>
          </p:nvSpPr>
          <p:spPr>
            <a:xfrm>
              <a:off x="5138928" y="4687301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2.295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7AFC60D9-74AF-9FD1-F6A3-1E8FFC065A31}"/>
                </a:ext>
              </a:extLst>
            </p:cNvPr>
            <p:cNvSpPr txBox="1"/>
            <p:nvPr/>
          </p:nvSpPr>
          <p:spPr>
            <a:xfrm>
              <a:off x="3284602" y="5207245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1.155</a:t>
              </a: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9DB82EFD-2491-5153-0928-477AE860B83D}"/>
              </a:ext>
            </a:extLst>
          </p:cNvPr>
          <p:cNvGrpSpPr/>
          <p:nvPr/>
        </p:nvGrpSpPr>
        <p:grpSpPr>
          <a:xfrm>
            <a:off x="5865494" y="2955928"/>
            <a:ext cx="5655183" cy="2083898"/>
            <a:chOff x="5865494" y="3138808"/>
            <a:chExt cx="5655183" cy="2083898"/>
          </a:xfrm>
        </p:grpSpPr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8870D816-7BDD-1F33-F1E4-CC7169E98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4616" y="3138808"/>
              <a:ext cx="3720845" cy="2080988"/>
            </a:xfrm>
            <a:prstGeom prst="rect">
              <a:avLst/>
            </a:prstGeom>
          </p:spPr>
        </p:pic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A4ADA87D-5A78-974C-8D62-255758459585}"/>
                </a:ext>
              </a:extLst>
            </p:cNvPr>
            <p:cNvSpPr txBox="1"/>
            <p:nvPr/>
          </p:nvSpPr>
          <p:spPr>
            <a:xfrm>
              <a:off x="5865494" y="3145767"/>
              <a:ext cx="1385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Problema com Cliente</a:t>
              </a: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D3531932-6ECC-F95C-CDB6-6FB353F2D940}"/>
                </a:ext>
              </a:extLst>
            </p:cNvPr>
            <p:cNvSpPr txBox="1"/>
            <p:nvPr/>
          </p:nvSpPr>
          <p:spPr>
            <a:xfrm>
              <a:off x="5865494" y="3738605"/>
              <a:ext cx="13856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Cliente Doente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D4B6E2A6-8937-CC97-09D2-437DFC6C2E0E}"/>
                </a:ext>
              </a:extLst>
            </p:cNvPr>
            <p:cNvSpPr txBox="1"/>
            <p:nvPr/>
          </p:nvSpPr>
          <p:spPr>
            <a:xfrm>
              <a:off x="5865494" y="4317801"/>
              <a:ext cx="13856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Problema no Carro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F7093AA8-5980-A74B-42C1-C5B56BF382F0}"/>
                </a:ext>
              </a:extLst>
            </p:cNvPr>
            <p:cNvSpPr txBox="1"/>
            <p:nvPr/>
          </p:nvSpPr>
          <p:spPr>
            <a:xfrm>
              <a:off x="5865494" y="4761041"/>
              <a:ext cx="1385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Excesso de Passageiros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42B11EB8-296A-F240-F495-BFDC117AFC9D}"/>
                </a:ext>
              </a:extLst>
            </p:cNvPr>
            <p:cNvSpPr txBox="1"/>
            <p:nvPr/>
          </p:nvSpPr>
          <p:spPr>
            <a:xfrm>
              <a:off x="10935461" y="3208204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6.837</a:t>
              </a: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652EE164-0A02-863F-882B-15FA41B6CBE2}"/>
                </a:ext>
              </a:extLst>
            </p:cNvPr>
            <p:cNvSpPr txBox="1"/>
            <p:nvPr/>
          </p:nvSpPr>
          <p:spPr>
            <a:xfrm>
              <a:off x="10834877" y="3747749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6.751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ECBFEBFA-F534-07EB-3646-A8B2482FAB50}"/>
                </a:ext>
              </a:extLst>
            </p:cNvPr>
            <p:cNvSpPr txBox="1"/>
            <p:nvPr/>
          </p:nvSpPr>
          <p:spPr>
            <a:xfrm>
              <a:off x="10807445" y="4297826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6.726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19BE29A0-660A-B431-D88B-0A58F5F80AD2}"/>
                </a:ext>
              </a:extLst>
            </p:cNvPr>
            <p:cNvSpPr txBox="1"/>
            <p:nvPr/>
          </p:nvSpPr>
          <p:spPr>
            <a:xfrm>
              <a:off x="10770869" y="4847903"/>
              <a:ext cx="585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6.686</a:t>
              </a:r>
            </a:p>
          </p:txBody>
        </p:sp>
      </p:grp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D9CD1D2A-15E2-7029-5207-3CE59FCAEF17}"/>
              </a:ext>
            </a:extLst>
          </p:cNvPr>
          <p:cNvSpPr txBox="1"/>
          <p:nvPr/>
        </p:nvSpPr>
        <p:spPr>
          <a:xfrm>
            <a:off x="237744" y="5831956"/>
            <a:ext cx="565099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Tecnologia e experiência do usuário</a:t>
            </a:r>
            <a:r>
              <a:rPr lang="pt-B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aprimorar o sistema de localização, confirmar endereço e permitir comunicação mais clara antes da corrida.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85AC61C-757E-45EC-4686-847E2EA31197}"/>
              </a:ext>
            </a:extLst>
          </p:cNvPr>
          <p:cNvSpPr txBox="1"/>
          <p:nvPr/>
        </p:nvSpPr>
        <p:spPr>
          <a:xfrm>
            <a:off x="6007608" y="5831956"/>
            <a:ext cx="565099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Operação e suporte aos motoristas</a:t>
            </a:r>
            <a:r>
              <a:rPr lang="pt-BR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reforçar manutenção preventiva e protocolos de atendimento para lidar com incidentes de bordo e sobrecarga de passageiros.</a:t>
            </a:r>
          </a:p>
        </p:txBody>
      </p:sp>
      <p:pic>
        <p:nvPicPr>
          <p:cNvPr id="3" name="Picture 2" descr="Uber - ícones de mídia social grátis">
            <a:extLst>
              <a:ext uri="{FF2B5EF4-FFF2-40B4-BE49-F238E27FC236}">
                <a16:creationId xmlns:a16="http://schemas.microsoft.com/office/drawing/2014/main" id="{2062B37B-6957-4202-47E5-26AEC7546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98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ber - ícones de mídia social grátis">
            <a:extLst>
              <a:ext uri="{FF2B5EF4-FFF2-40B4-BE49-F238E27FC236}">
                <a16:creationId xmlns:a16="http://schemas.microsoft.com/office/drawing/2014/main" id="{ADAF788C-A796-31A8-B154-B8A882D9B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C9BA312-5870-84EE-868A-2759B8CB7A13}"/>
              </a:ext>
            </a:extLst>
          </p:cNvPr>
          <p:cNvSpPr txBox="1"/>
          <p:nvPr/>
        </p:nvSpPr>
        <p:spPr>
          <a:xfrm>
            <a:off x="329184" y="218425"/>
            <a:ext cx="893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Padrões de Tempo e Local nos Cancelamentos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64505D4-C9C1-F30A-1A0D-9609C925876B}"/>
              </a:ext>
            </a:extLst>
          </p:cNvPr>
          <p:cNvSpPr txBox="1"/>
          <p:nvPr/>
        </p:nvSpPr>
        <p:spPr>
          <a:xfrm>
            <a:off x="329184" y="833940"/>
            <a:ext cx="590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8C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Mais cancelamentos à noite e em regiões específicas.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85DC8739-46A4-E4C8-E12D-5EFFF58D52F8}"/>
              </a:ext>
            </a:extLst>
          </p:cNvPr>
          <p:cNvSpPr/>
          <p:nvPr/>
        </p:nvSpPr>
        <p:spPr>
          <a:xfrm>
            <a:off x="329184" y="2065019"/>
            <a:ext cx="10671325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Cancelamentos por </a:t>
            </a:r>
            <a:r>
              <a:rPr lang="pt-BR" sz="1600" b="1" dirty="0">
                <a:solidFill>
                  <a:srgbClr val="E3D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 da Semana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BEB7B4A-B7D7-3C35-A397-9131DFAF0793}"/>
              </a:ext>
            </a:extLst>
          </p:cNvPr>
          <p:cNvSpPr txBox="1"/>
          <p:nvPr/>
        </p:nvSpPr>
        <p:spPr>
          <a:xfrm>
            <a:off x="1845483" y="5389882"/>
            <a:ext cx="9053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Criar </a:t>
            </a:r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incentivos financeiros noturnos </a:t>
            </a: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parcerias com </a:t>
            </a:r>
            <a:r>
              <a:rPr lang="pt-B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pontos seguros de embarque </a:t>
            </a: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motoristas em regiões críticas.</a:t>
            </a:r>
          </a:p>
        </p:txBody>
      </p:sp>
      <p:pic>
        <p:nvPicPr>
          <p:cNvPr id="53" name="Gráfico 52" descr="Boa Ideia estrutura de tópicos">
            <a:extLst>
              <a:ext uri="{FF2B5EF4-FFF2-40B4-BE49-F238E27FC236}">
                <a16:creationId xmlns:a16="http://schemas.microsoft.com/office/drawing/2014/main" id="{82DCCCFC-BC55-C42A-B836-1A6A34DC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6898" y="5249479"/>
            <a:ext cx="588584" cy="588584"/>
          </a:xfrm>
          <a:prstGeom prst="rect">
            <a:avLst/>
          </a:prstGeom>
          <a:effectLst>
            <a:outerShdw blurRad="114300" dist="38100" dir="2700000" sx="106000" sy="106000" algn="tl" rotWithShape="0">
              <a:srgbClr val="C8C300">
                <a:alpha val="40000"/>
              </a:srgb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35BC65D-9F8B-6D7D-3D2F-389E243E4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84" y="2566614"/>
            <a:ext cx="10671325" cy="214961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F1ACB43-B995-D089-5869-0F5F2B887143}"/>
              </a:ext>
            </a:extLst>
          </p:cNvPr>
          <p:cNvSpPr txBox="1"/>
          <p:nvPr/>
        </p:nvSpPr>
        <p:spPr>
          <a:xfrm>
            <a:off x="329184" y="1309090"/>
            <a:ext cx="11197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Cancelamentos se concentram entre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15h e 21h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principalmente em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regiões periféricas e de difícil acesso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O padrão se intensifica às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domingos e segundas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indicando relação direta com segurança e atratividade financeira para os motoristas.</a:t>
            </a:r>
            <a:endParaRPr lang="pt-BR" sz="16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5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532906-6025-C1AF-F83F-A288AE36B9D0}"/>
              </a:ext>
            </a:extLst>
          </p:cNvPr>
          <p:cNvSpPr txBox="1"/>
          <p:nvPr/>
        </p:nvSpPr>
        <p:spPr>
          <a:xfrm>
            <a:off x="329184" y="218425"/>
            <a:ext cx="923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Dados Mostram um Padrão Inesperado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A5C69A0-FB3C-A851-1A04-6AD9F5AE9711}"/>
              </a:ext>
            </a:extLst>
          </p:cNvPr>
          <p:cNvSpPr txBox="1"/>
          <p:nvPr/>
        </p:nvSpPr>
        <p:spPr>
          <a:xfrm>
            <a:off x="329184" y="800340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C8C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Nenhuma variável explica sozinha os cancelamentos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7466027-4854-1695-7535-452808256014}"/>
              </a:ext>
            </a:extLst>
          </p:cNvPr>
          <p:cNvSpPr txBox="1"/>
          <p:nvPr/>
        </p:nvSpPr>
        <p:spPr>
          <a:xfrm>
            <a:off x="329184" y="1326420"/>
            <a:ext cx="11338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Nenhuma variável isolada explica os cancelamentos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(todos </a:t>
            </a:r>
            <a:r>
              <a:rPr lang="pt-B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IVs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 0,02).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Isso revela que o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cancelamento é uma decisão humana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influenciada por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contexto, percepção de segurança e tempo de espera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E1A6733-3354-B4E1-B5F5-00249644A3FD}"/>
              </a:ext>
            </a:extLst>
          </p:cNvPr>
          <p:cNvSpPr/>
          <p:nvPr/>
        </p:nvSpPr>
        <p:spPr>
          <a:xfrm>
            <a:off x="329184" y="2263040"/>
            <a:ext cx="4759561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 da Informação (IV)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2C6441A-05D4-010B-11C6-11C6A59BC1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7640057"/>
              </p:ext>
            </p:extLst>
          </p:nvPr>
        </p:nvGraphicFramePr>
        <p:xfrm>
          <a:off x="329184" y="2663150"/>
          <a:ext cx="4759561" cy="3201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Gráfico 13" descr="Boa Ideia estrutura de tópicos">
            <a:extLst>
              <a:ext uri="{FF2B5EF4-FFF2-40B4-BE49-F238E27FC236}">
                <a16:creationId xmlns:a16="http://schemas.microsoft.com/office/drawing/2014/main" id="{579FCB04-FBF1-A695-85DA-012448DC3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5781" y="2263040"/>
            <a:ext cx="756618" cy="756618"/>
          </a:xfrm>
          <a:prstGeom prst="rect">
            <a:avLst/>
          </a:prstGeom>
          <a:effectLst>
            <a:outerShdw blurRad="114300" dist="38100" dir="2700000" sx="106000" sy="106000" algn="tl" rotWithShape="0">
              <a:srgbClr val="C8C300">
                <a:alpha val="40000"/>
              </a:srgbClr>
            </a:outerShdw>
          </a:effectLst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1127C791-69E5-A4B3-8565-D71F8981F211}"/>
              </a:ext>
            </a:extLst>
          </p:cNvPr>
          <p:cNvGrpSpPr/>
          <p:nvPr/>
        </p:nvGrpSpPr>
        <p:grpSpPr>
          <a:xfrm>
            <a:off x="5357596" y="3068780"/>
            <a:ext cx="6172988" cy="2648205"/>
            <a:chOff x="5357596" y="3428999"/>
            <a:chExt cx="6172988" cy="2648205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DCE072B2-C845-E883-D177-4A7F365AF2C9}"/>
                </a:ext>
              </a:extLst>
            </p:cNvPr>
            <p:cNvSpPr/>
            <p:nvPr/>
          </p:nvSpPr>
          <p:spPr>
            <a:xfrm>
              <a:off x="5357596" y="3428999"/>
              <a:ext cx="6172988" cy="2648205"/>
            </a:xfrm>
            <a:prstGeom prst="roundRect">
              <a:avLst>
                <a:gd name="adj" fmla="val 7143"/>
              </a:avLst>
            </a:prstGeom>
          </p:spPr>
          <p:style>
            <a:lnRef idx="1">
              <a:schemeClr val="dk1"/>
            </a:lnRef>
            <a:fillRef idx="1003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A0D4BA61-E935-215D-6E6C-76602EBD457A}"/>
                </a:ext>
              </a:extLst>
            </p:cNvPr>
            <p:cNvSpPr txBox="1"/>
            <p:nvPr/>
          </p:nvSpPr>
          <p:spPr>
            <a:xfrm>
              <a:off x="5357596" y="3475828"/>
              <a:ext cx="6172988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Para reduzir a taxa de cancelamento de </a:t>
              </a:r>
              <a:r>
                <a:rPr lang="pt-B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25% para 15%</a:t>
              </a:r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é preciso ir além das métricas operacionais. A próxima etapa deve focar em </a:t>
              </a:r>
              <a:r>
                <a:rPr lang="pt-B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dados comportamentais e contextuais</a:t>
              </a:r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como:</a:t>
              </a:r>
            </a:p>
            <a:p>
              <a:endPara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tempo de espera até o cancelamento;</a:t>
              </a:r>
            </a:p>
            <a:p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mensagens entre cliente e motorista;</a:t>
              </a:r>
            </a:p>
            <a:p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motivos declarados após a desistência.</a:t>
              </a:r>
            </a:p>
            <a:p>
              <a:endPara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Assim, a empresa poderá </a:t>
              </a:r>
              <a:r>
                <a:rPr lang="pt-B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entender o “porquê” da decisão</a:t>
              </a:r>
              <a:r>
                <a:rPr lang="pt-BR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 e não apenas o “quando” e “onde”.</a:t>
              </a:r>
            </a:p>
          </p:txBody>
        </p:sp>
      </p:grpSp>
      <p:pic>
        <p:nvPicPr>
          <p:cNvPr id="20" name="Picture 2" descr="Uber - ícones de mídia social grátis">
            <a:extLst>
              <a:ext uri="{FF2B5EF4-FFF2-40B4-BE49-F238E27FC236}">
                <a16:creationId xmlns:a16="http://schemas.microsoft.com/office/drawing/2014/main" id="{ACB8723B-6CE7-B012-960A-94C08760C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41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Uber - ícones de mídia social grátis">
            <a:extLst>
              <a:ext uri="{FF2B5EF4-FFF2-40B4-BE49-F238E27FC236}">
                <a16:creationId xmlns:a16="http://schemas.microsoft.com/office/drawing/2014/main" id="{407DBC0D-5FE3-2F44-5BB4-90D52E933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104C198-0846-2348-7697-F54AD6257A51}"/>
              </a:ext>
            </a:extLst>
          </p:cNvPr>
          <p:cNvSpPr txBox="1"/>
          <p:nvPr/>
        </p:nvSpPr>
        <p:spPr>
          <a:xfrm>
            <a:off x="329184" y="218425"/>
            <a:ext cx="923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Impacto Financeiro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D3F22F1-5C5F-9A85-4012-85AB987A3CED}"/>
              </a:ext>
            </a:extLst>
          </p:cNvPr>
          <p:cNvSpPr txBox="1"/>
          <p:nvPr/>
        </p:nvSpPr>
        <p:spPr>
          <a:xfrm>
            <a:off x="329184" y="987000"/>
            <a:ext cx="11338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redução de 40%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 cancelamentos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eleva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receita realizada em cerca de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22%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com destaque para as categorias Auto, Go Mini e Go Sedan. A meta de reduzir a taxa para 15% se mostra financeiramente viável,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recuperando aproximadamente ₹10 milhões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em receitas antes perdidas.</a:t>
            </a: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3E0C6933-61E3-AEC3-3A72-A75307AEFC45}"/>
              </a:ext>
            </a:extLst>
          </p:cNvPr>
          <p:cNvGrpSpPr/>
          <p:nvPr/>
        </p:nvGrpSpPr>
        <p:grpSpPr>
          <a:xfrm>
            <a:off x="7970793" y="1848538"/>
            <a:ext cx="2702035" cy="738652"/>
            <a:chOff x="7113261" y="2182439"/>
            <a:chExt cx="2702035" cy="738652"/>
          </a:xfrm>
        </p:grpSpPr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D1BBD015-843A-FD7E-3392-7CE8641CB59B}"/>
                </a:ext>
              </a:extLst>
            </p:cNvPr>
            <p:cNvSpPr txBox="1"/>
            <p:nvPr/>
          </p:nvSpPr>
          <p:spPr>
            <a:xfrm>
              <a:off x="7614344" y="2182439"/>
              <a:ext cx="22009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200"/>
              </a:lvl1pPr>
            </a:lstStyle>
            <a:p>
              <a:pPr algn="ctr"/>
              <a:r>
                <a:rPr lang="pt-BR" sz="2400" b="1" dirty="0">
                  <a:latin typeface="Perpetua Titling MT" panose="02020502060505020804" pitchFamily="18" charset="0"/>
                </a:rPr>
                <a:t>₹ 19,06 MM</a:t>
              </a: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04E42F72-A18F-8C99-2AA8-886EE0891837}"/>
                </a:ext>
              </a:extLst>
            </p:cNvPr>
            <p:cNvSpPr txBox="1"/>
            <p:nvPr/>
          </p:nvSpPr>
          <p:spPr>
            <a:xfrm>
              <a:off x="7862551" y="2600958"/>
              <a:ext cx="1815454" cy="314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200"/>
              </a:lvl1pPr>
            </a:lstStyle>
            <a:p>
              <a:pPr algn="ctr">
                <a:lnSpc>
                  <a:spcPct val="150000"/>
                </a:lnSpc>
              </a:pPr>
              <a:r>
                <a:rPr lang="pt-BR" sz="1100" dirty="0">
                  <a:latin typeface="Perpetua Titling MT" panose="02020502060505020804" pitchFamily="18" charset="0"/>
                </a:rPr>
                <a:t>RECEITA PERDIDA</a:t>
              </a:r>
            </a:p>
          </p:txBody>
        </p:sp>
        <p:pic>
          <p:nvPicPr>
            <p:cNvPr id="24" name="Imagem 23" descr="Ícone&#10;&#10;O conteúdo gerado por IA pode estar incorreto.">
              <a:extLst>
                <a:ext uri="{FF2B5EF4-FFF2-40B4-BE49-F238E27FC236}">
                  <a16:creationId xmlns:a16="http://schemas.microsoft.com/office/drawing/2014/main" id="{8A5D32EA-0CF4-0AE2-A0D9-5CE0EC145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3261" y="2309091"/>
              <a:ext cx="612000" cy="612000"/>
            </a:xfrm>
            <a:prstGeom prst="rect">
              <a:avLst/>
            </a:prstGeom>
          </p:spPr>
        </p:pic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7864102F-E3A5-9DFE-5A36-B52861151D86}"/>
              </a:ext>
            </a:extLst>
          </p:cNvPr>
          <p:cNvGrpSpPr/>
          <p:nvPr/>
        </p:nvGrpSpPr>
        <p:grpSpPr>
          <a:xfrm>
            <a:off x="1026608" y="1890165"/>
            <a:ext cx="2443275" cy="655398"/>
            <a:chOff x="457132" y="2265693"/>
            <a:chExt cx="2443275" cy="655398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F170E82-B87D-F171-05FC-407C4B701707}"/>
                </a:ext>
              </a:extLst>
            </p:cNvPr>
            <p:cNvSpPr txBox="1"/>
            <p:nvPr/>
          </p:nvSpPr>
          <p:spPr>
            <a:xfrm>
              <a:off x="949696" y="2265693"/>
              <a:ext cx="1950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200"/>
              </a:lvl1pPr>
            </a:lstStyle>
            <a:p>
              <a:pPr algn="ctr"/>
              <a:r>
                <a:rPr lang="pt-BR" sz="2000" b="1" dirty="0">
                  <a:latin typeface="Perpetua Titling MT" panose="02020502060505020804" pitchFamily="18" charset="0"/>
                </a:rPr>
                <a:t>₹ 47,26 MM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5B54F8FE-CAF0-1200-1C46-757DF50873E1}"/>
                </a:ext>
              </a:extLst>
            </p:cNvPr>
            <p:cNvSpPr txBox="1"/>
            <p:nvPr/>
          </p:nvSpPr>
          <p:spPr>
            <a:xfrm>
              <a:off x="949696" y="2606389"/>
              <a:ext cx="1950711" cy="314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200"/>
              </a:lvl1pPr>
            </a:lstStyle>
            <a:p>
              <a:pPr algn="ctr">
                <a:lnSpc>
                  <a:spcPct val="150000"/>
                </a:lnSpc>
              </a:pPr>
              <a:r>
                <a:rPr lang="pt-BR" sz="1100" dirty="0">
                  <a:latin typeface="Perpetua Titling MT" panose="02020502060505020804" pitchFamily="18" charset="0"/>
                </a:rPr>
                <a:t>Receita realizada</a:t>
              </a:r>
            </a:p>
          </p:txBody>
        </p:sp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0F535F28-B88E-1031-F8C8-5360699FD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7132" y="2309091"/>
              <a:ext cx="612000" cy="612000"/>
            </a:xfrm>
            <a:prstGeom prst="rect">
              <a:avLst/>
            </a:prstGeom>
          </p:spPr>
        </p:pic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3D712A25-126E-02FA-4761-31A0DE9DBAA3}"/>
              </a:ext>
            </a:extLst>
          </p:cNvPr>
          <p:cNvGrpSpPr/>
          <p:nvPr/>
        </p:nvGrpSpPr>
        <p:grpSpPr>
          <a:xfrm>
            <a:off x="4503458" y="1862451"/>
            <a:ext cx="2433760" cy="710826"/>
            <a:chOff x="3999738" y="2246265"/>
            <a:chExt cx="2433760" cy="710826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4D3DA8D0-DE06-9B53-168F-439462622149}"/>
                </a:ext>
              </a:extLst>
            </p:cNvPr>
            <p:cNvSpPr txBox="1"/>
            <p:nvPr/>
          </p:nvSpPr>
          <p:spPr>
            <a:xfrm>
              <a:off x="4585816" y="2246265"/>
              <a:ext cx="1847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200"/>
              </a:lvl1pPr>
            </a:lstStyle>
            <a:p>
              <a:pPr algn="ctr"/>
              <a:r>
                <a:rPr lang="pt-BR" sz="2000" b="1" dirty="0">
                  <a:latin typeface="Perpetua Titling MT" panose="02020502060505020804" pitchFamily="18" charset="0"/>
                </a:rPr>
                <a:t>₹ 4,59 MM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E55D0C1D-C207-6168-F560-1C9C8BC52212}"/>
                </a:ext>
              </a:extLst>
            </p:cNvPr>
            <p:cNvSpPr txBox="1"/>
            <p:nvPr/>
          </p:nvSpPr>
          <p:spPr>
            <a:xfrm>
              <a:off x="4585816" y="2606389"/>
              <a:ext cx="1847682" cy="314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3200"/>
              </a:lvl1pPr>
            </a:lstStyle>
            <a:p>
              <a:pPr algn="ctr">
                <a:lnSpc>
                  <a:spcPct val="150000"/>
                </a:lnSpc>
              </a:pPr>
              <a:r>
                <a:rPr lang="pt-BR" sz="1100" dirty="0">
                  <a:latin typeface="Perpetua Titling MT" panose="02020502060505020804" pitchFamily="18" charset="0"/>
                </a:rPr>
                <a:t>RECEITA EM RISCO</a:t>
              </a:r>
            </a:p>
          </p:txBody>
        </p:sp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37C904CF-DDC4-BDAE-4203-A8C4B9EF5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99738" y="2273091"/>
              <a:ext cx="684000" cy="684000"/>
            </a:xfrm>
            <a:prstGeom prst="rect">
              <a:avLst/>
            </a:prstGeom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4F1DF5B0-4FBE-173E-AD3C-F959FAD6C341}"/>
              </a:ext>
            </a:extLst>
          </p:cNvPr>
          <p:cNvSpPr/>
          <p:nvPr/>
        </p:nvSpPr>
        <p:spPr>
          <a:xfrm>
            <a:off x="237744" y="2858079"/>
            <a:ext cx="5650992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Composição da </a:t>
            </a:r>
            <a:r>
              <a:rPr lang="pt-BR" sz="1600" b="1" dirty="0">
                <a:solidFill>
                  <a:srgbClr val="E3D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Receita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70B79CC-C0F1-5BC6-38F8-73EEFD6F3D87}"/>
              </a:ext>
            </a:extLst>
          </p:cNvPr>
          <p:cNvSpPr/>
          <p:nvPr/>
        </p:nvSpPr>
        <p:spPr>
          <a:xfrm>
            <a:off x="6007608" y="2858079"/>
            <a:ext cx="5650992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rgbClr val="E3D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Simulação </a:t>
            </a:r>
            <a:r>
              <a:rPr lang="pt-B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Recuperação da Receita</a:t>
            </a:r>
            <a:endParaRPr lang="pt-BR" sz="1600" b="1" dirty="0">
              <a:solidFill>
                <a:srgbClr val="E3DE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BB0DCB7B-0BA8-68E9-C5EE-FD47445E63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303908"/>
            <a:ext cx="5300473" cy="3100437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77CDA351-D9EE-175D-A6D5-8FB04C6E0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184" y="3258189"/>
            <a:ext cx="5300473" cy="3146156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6A11C3B6-6F8B-1801-44A5-1BA47E80BF23}"/>
              </a:ext>
            </a:extLst>
          </p:cNvPr>
          <p:cNvGrpSpPr/>
          <p:nvPr/>
        </p:nvGrpSpPr>
        <p:grpSpPr>
          <a:xfrm>
            <a:off x="379783" y="6438554"/>
            <a:ext cx="5300472" cy="307777"/>
            <a:chOff x="379783" y="6373900"/>
            <a:chExt cx="5300472" cy="307777"/>
          </a:xfrm>
        </p:grpSpPr>
        <p:sp>
          <p:nvSpPr>
            <p:cNvPr id="37" name="Retângulo: Cantos Arredondados 36">
              <a:extLst>
                <a:ext uri="{FF2B5EF4-FFF2-40B4-BE49-F238E27FC236}">
                  <a16:creationId xmlns:a16="http://schemas.microsoft.com/office/drawing/2014/main" id="{1409F102-8941-F34A-4F60-E043E53BE237}"/>
                </a:ext>
              </a:extLst>
            </p:cNvPr>
            <p:cNvSpPr/>
            <p:nvPr/>
          </p:nvSpPr>
          <p:spPr>
            <a:xfrm>
              <a:off x="2150672" y="6404345"/>
              <a:ext cx="329184" cy="246888"/>
            </a:xfrm>
            <a:prstGeom prst="roundRect">
              <a:avLst/>
            </a:prstGeom>
            <a:solidFill>
              <a:srgbClr val="F06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E0A31AC4-DA7A-0CA2-3588-5352663EAFEB}"/>
                </a:ext>
              </a:extLst>
            </p:cNvPr>
            <p:cNvSpPr txBox="1"/>
            <p:nvPr/>
          </p:nvSpPr>
          <p:spPr>
            <a:xfrm>
              <a:off x="2443280" y="6373900"/>
              <a:ext cx="1378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Receita Perdida</a:t>
              </a:r>
            </a:p>
          </p:txBody>
        </p:sp>
        <p:sp>
          <p:nvSpPr>
            <p:cNvPr id="41" name="Retângulo: Cantos Arredondados 40">
              <a:extLst>
                <a:ext uri="{FF2B5EF4-FFF2-40B4-BE49-F238E27FC236}">
                  <a16:creationId xmlns:a16="http://schemas.microsoft.com/office/drawing/2014/main" id="{56519E94-9654-93E6-A435-C876B151E9EF}"/>
                </a:ext>
              </a:extLst>
            </p:cNvPr>
            <p:cNvSpPr/>
            <p:nvPr/>
          </p:nvSpPr>
          <p:spPr>
            <a:xfrm>
              <a:off x="379783" y="6404345"/>
              <a:ext cx="329184" cy="246888"/>
            </a:xfrm>
            <a:prstGeom prst="roundRect">
              <a:avLst/>
            </a:prstGeom>
            <a:solidFill>
              <a:srgbClr val="3A3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2E9E205D-A37F-D251-6287-A87CD79A43D7}"/>
                </a:ext>
              </a:extLst>
            </p:cNvPr>
            <p:cNvSpPr txBox="1"/>
            <p:nvPr/>
          </p:nvSpPr>
          <p:spPr>
            <a:xfrm>
              <a:off x="681535" y="6373900"/>
              <a:ext cx="15118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Receita Realizada</a:t>
              </a:r>
            </a:p>
          </p:txBody>
        </p:sp>
        <p:sp>
          <p:nvSpPr>
            <p:cNvPr id="45" name="Retângulo: Cantos Arredondados 44">
              <a:extLst>
                <a:ext uri="{FF2B5EF4-FFF2-40B4-BE49-F238E27FC236}">
                  <a16:creationId xmlns:a16="http://schemas.microsoft.com/office/drawing/2014/main" id="{1DA7930F-1C00-0B33-3F03-B44CB74B45A3}"/>
                </a:ext>
              </a:extLst>
            </p:cNvPr>
            <p:cNvSpPr/>
            <p:nvPr/>
          </p:nvSpPr>
          <p:spPr>
            <a:xfrm>
              <a:off x="3784402" y="6419567"/>
              <a:ext cx="329184" cy="246888"/>
            </a:xfrm>
            <a:prstGeom prst="roundRect">
              <a:avLst/>
            </a:prstGeom>
            <a:solidFill>
              <a:srgbClr val="F9F8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EA706A0E-0001-F835-4A2C-17B67D777134}"/>
                </a:ext>
              </a:extLst>
            </p:cNvPr>
            <p:cNvSpPr txBox="1"/>
            <p:nvPr/>
          </p:nvSpPr>
          <p:spPr>
            <a:xfrm>
              <a:off x="4122728" y="6373900"/>
              <a:ext cx="15575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Receita em Risco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168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51851-A5F0-84F4-4105-1B8BE629B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Uber - ícones de mídia social grátis">
            <a:extLst>
              <a:ext uri="{FF2B5EF4-FFF2-40B4-BE49-F238E27FC236}">
                <a16:creationId xmlns:a16="http://schemas.microsoft.com/office/drawing/2014/main" id="{34002C53-F70D-C955-BD09-F93AA2E0F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605B14-569E-65A3-F0FD-16580C1FA685}"/>
              </a:ext>
            </a:extLst>
          </p:cNvPr>
          <p:cNvSpPr txBox="1"/>
          <p:nvPr/>
        </p:nvSpPr>
        <p:spPr>
          <a:xfrm>
            <a:off x="329183" y="300487"/>
            <a:ext cx="10503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Análise por Tipo de Veículo</a:t>
            </a:r>
            <a:endParaRPr lang="pt-BR" sz="36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D626D4D-FCCD-D738-10FF-18A788AC7825}"/>
              </a:ext>
            </a:extLst>
          </p:cNvPr>
          <p:cNvSpPr txBox="1"/>
          <p:nvPr/>
        </p:nvSpPr>
        <p:spPr>
          <a:xfrm>
            <a:off x="329184" y="987000"/>
            <a:ext cx="11338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Embora a categoria "Auto"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domine disparadamente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volume total de cancelamentos (9.323), ela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 possui a maior taxa de cancelamento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O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"Go Sedan"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o que apresenta 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maior taxa (25,3%),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indicando que, proporcionalmente, essa categoria sofre mais com cancelamentos, mesmo tendo um volume absoluto menor.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8E61A61-1180-C121-762E-2736A2334559}"/>
              </a:ext>
            </a:extLst>
          </p:cNvPr>
          <p:cNvSpPr/>
          <p:nvPr/>
        </p:nvSpPr>
        <p:spPr>
          <a:xfrm>
            <a:off x="358400" y="2002146"/>
            <a:ext cx="11338560" cy="40011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Composição da </a:t>
            </a:r>
            <a:r>
              <a:rPr lang="pt-BR" sz="1600" b="1" dirty="0">
                <a:solidFill>
                  <a:srgbClr val="E3DE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Receita</a:t>
            </a: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6D8BC4B6-19B3-7181-2B6E-6904DC7923DE}"/>
              </a:ext>
            </a:extLst>
          </p:cNvPr>
          <p:cNvGrpSpPr/>
          <p:nvPr/>
        </p:nvGrpSpPr>
        <p:grpSpPr>
          <a:xfrm>
            <a:off x="470585" y="5132852"/>
            <a:ext cx="4432363" cy="307777"/>
            <a:chOff x="379783" y="6373900"/>
            <a:chExt cx="4432363" cy="307777"/>
          </a:xfrm>
        </p:grpSpPr>
        <p:sp>
          <p:nvSpPr>
            <p:cNvPr id="37" name="Retângulo: Cantos Arredondados 36">
              <a:extLst>
                <a:ext uri="{FF2B5EF4-FFF2-40B4-BE49-F238E27FC236}">
                  <a16:creationId xmlns:a16="http://schemas.microsoft.com/office/drawing/2014/main" id="{E7CB3BF2-8CC6-A45D-B8AE-8A2B68BA9E09}"/>
                </a:ext>
              </a:extLst>
            </p:cNvPr>
            <p:cNvSpPr/>
            <p:nvPr/>
          </p:nvSpPr>
          <p:spPr>
            <a:xfrm>
              <a:off x="2621727" y="6404345"/>
              <a:ext cx="329184" cy="246888"/>
            </a:xfrm>
            <a:prstGeom prst="roundRect">
              <a:avLst/>
            </a:prstGeom>
            <a:solidFill>
              <a:srgbClr val="F06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86058F50-53E4-D567-2D96-B268432FA2D0}"/>
                </a:ext>
              </a:extLst>
            </p:cNvPr>
            <p:cNvSpPr txBox="1"/>
            <p:nvPr/>
          </p:nvSpPr>
          <p:spPr>
            <a:xfrm>
              <a:off x="2914334" y="6373900"/>
              <a:ext cx="1897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Taxa de Cancelamento</a:t>
              </a:r>
            </a:p>
          </p:txBody>
        </p:sp>
        <p:sp>
          <p:nvSpPr>
            <p:cNvPr id="41" name="Retângulo: Cantos Arredondados 40">
              <a:extLst>
                <a:ext uri="{FF2B5EF4-FFF2-40B4-BE49-F238E27FC236}">
                  <a16:creationId xmlns:a16="http://schemas.microsoft.com/office/drawing/2014/main" id="{6BF9AE33-D8AE-5BE7-BD83-1588CB5FB2CD}"/>
                </a:ext>
              </a:extLst>
            </p:cNvPr>
            <p:cNvSpPr/>
            <p:nvPr/>
          </p:nvSpPr>
          <p:spPr>
            <a:xfrm>
              <a:off x="379783" y="6404345"/>
              <a:ext cx="329184" cy="246888"/>
            </a:xfrm>
            <a:prstGeom prst="roundRect">
              <a:avLst/>
            </a:prstGeom>
            <a:solidFill>
              <a:srgbClr val="3A3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2C8D9002-B9E6-4727-2C84-248B3FEF243B}"/>
                </a:ext>
              </a:extLst>
            </p:cNvPr>
            <p:cNvSpPr txBox="1"/>
            <p:nvPr/>
          </p:nvSpPr>
          <p:spPr>
            <a:xfrm>
              <a:off x="681535" y="6373900"/>
              <a:ext cx="1940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Total de Cancelamentos</a:t>
              </a:r>
            </a:p>
          </p:txBody>
        </p:sp>
      </p:grp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C582CF4-CB99-8CEC-2386-79B8B577F1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227433"/>
              </p:ext>
            </p:extLst>
          </p:nvPr>
        </p:nvGraphicFramePr>
        <p:xfrm>
          <a:off x="0" y="2457602"/>
          <a:ext cx="11414710" cy="2650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86C8124-330E-BF2B-2E04-90D83A051792}"/>
              </a:ext>
            </a:extLst>
          </p:cNvPr>
          <p:cNvSpPr txBox="1"/>
          <p:nvPr/>
        </p:nvSpPr>
        <p:spPr>
          <a:xfrm>
            <a:off x="917767" y="5795960"/>
            <a:ext cx="108563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Visando uma </a:t>
            </a:r>
            <a:r>
              <a:rPr lang="pt-BR" sz="1400" b="1" dirty="0"/>
              <a:t>redução</a:t>
            </a:r>
            <a:r>
              <a:rPr lang="pt-BR" sz="1400" dirty="0"/>
              <a:t> de 10% na taxa de cancelamento, a prioridade é a categoria </a:t>
            </a:r>
            <a:r>
              <a:rPr lang="pt-BR" sz="1400" b="1" dirty="0"/>
              <a:t>"Go Sedan", </a:t>
            </a:r>
            <a:r>
              <a:rPr lang="pt-BR" sz="1400" dirty="0"/>
              <a:t>que possui a taxa mais alta </a:t>
            </a:r>
            <a:r>
              <a:rPr lang="pt-BR" sz="1400" b="1" dirty="0"/>
              <a:t>(25,3%). </a:t>
            </a:r>
            <a:r>
              <a:rPr lang="pt-BR" sz="1400" dirty="0"/>
              <a:t>A solução é </a:t>
            </a:r>
            <a:r>
              <a:rPr lang="pt-BR" sz="1400" b="1" dirty="0"/>
              <a:t>investigar os motivos </a:t>
            </a:r>
            <a:r>
              <a:rPr lang="pt-BR" sz="1400" dirty="0"/>
              <a:t>dessa alta e implementar ações focadas, como </a:t>
            </a:r>
            <a:r>
              <a:rPr lang="pt-BR" sz="1400" b="1" dirty="0"/>
              <a:t>otimizar a alocação de motoristas </a:t>
            </a:r>
            <a:r>
              <a:rPr lang="pt-BR" sz="1400" dirty="0"/>
              <a:t>dessa categoria ou </a:t>
            </a:r>
            <a:r>
              <a:rPr lang="pt-BR" sz="1400" b="1" dirty="0"/>
              <a:t>testar pequenos incentivos para passageiros que aguardam</a:t>
            </a:r>
            <a:r>
              <a:rPr lang="pt-BR" sz="1400" dirty="0"/>
              <a:t>.</a:t>
            </a:r>
            <a:endParaRPr lang="pt-B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áfico 8" descr="Boa Ideia estrutura de tópicos">
            <a:extLst>
              <a:ext uri="{FF2B5EF4-FFF2-40B4-BE49-F238E27FC236}">
                <a16:creationId xmlns:a16="http://schemas.microsoft.com/office/drawing/2014/main" id="{932EB9BA-4775-D18A-C63F-BCA8CDF8E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9183" y="5871000"/>
            <a:ext cx="588584" cy="588584"/>
          </a:xfrm>
          <a:prstGeom prst="rect">
            <a:avLst/>
          </a:prstGeom>
          <a:effectLst>
            <a:outerShdw blurRad="114300" dist="38100" dir="2700000" sx="106000" sy="106000" algn="tl" rotWithShape="0">
              <a:srgbClr val="C8C3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679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3C74D-36CF-D03C-478F-E64514400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Uber - ícones de mídia social grátis">
            <a:extLst>
              <a:ext uri="{FF2B5EF4-FFF2-40B4-BE49-F238E27FC236}">
                <a16:creationId xmlns:a16="http://schemas.microsoft.com/office/drawing/2014/main" id="{30D496D2-E303-63E0-1B21-290598CAF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872" y="198748"/>
            <a:ext cx="835247" cy="8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40B4139-7024-8A19-E8C8-F66002DD61BF}"/>
              </a:ext>
            </a:extLst>
          </p:cNvPr>
          <p:cNvSpPr txBox="1"/>
          <p:nvPr/>
        </p:nvSpPr>
        <p:spPr>
          <a:xfrm>
            <a:off x="329183" y="300487"/>
            <a:ext cx="10503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Conclusões e Diretrizes Estratégicas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FB76BEC-69AB-7FE1-4D40-BF0C6618BD7C}"/>
              </a:ext>
            </a:extLst>
          </p:cNvPr>
          <p:cNvSpPr txBox="1"/>
          <p:nvPr/>
        </p:nvSpPr>
        <p:spPr>
          <a:xfrm>
            <a:off x="329183" y="1154739"/>
            <a:ext cx="11338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A análise detalhada dos cancelamentos revela que o desafio não é um problema técnico isolado, mas sim uma intersecção de fatores comportamentais e operacionais. A chave é transformar a frustração em eficiência. As ações propostas podem </a:t>
            </a:r>
            <a:r>
              <a:rPr lang="pt-BR" sz="1600" b="1" dirty="0">
                <a:solidFill>
                  <a:srgbClr val="C8C300"/>
                </a:solidFill>
              </a:rPr>
              <a:t>reduzir a taxa de cancelamento em até 10 pontos percentuais </a:t>
            </a:r>
            <a:r>
              <a:rPr lang="pt-BR" sz="1600" dirty="0"/>
              <a:t>e recuperar mais de </a:t>
            </a:r>
            <a:r>
              <a:rPr lang="pt-BR" sz="1600" b="1" dirty="0"/>
              <a:t>₹ 7 milhões em receita anual</a:t>
            </a:r>
            <a:r>
              <a:rPr lang="pt-BR" sz="1600" dirty="0"/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69C9E7E-54F8-5318-6AC5-FEFBBAF1B259}"/>
              </a:ext>
            </a:extLst>
          </p:cNvPr>
          <p:cNvSpPr txBox="1"/>
          <p:nvPr/>
        </p:nvSpPr>
        <p:spPr>
          <a:xfrm>
            <a:off x="329181" y="5252773"/>
            <a:ext cx="112593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Ao implementar essas estratégias, não apenas </a:t>
            </a:r>
            <a:r>
              <a:rPr lang="pt-BR" sz="1400" b="1" dirty="0"/>
              <a:t>recuperamos receita</a:t>
            </a:r>
            <a:r>
              <a:rPr lang="pt-BR" sz="1400" dirty="0"/>
              <a:t>, mas também melhoramos a experiência dos dois lados da plataforma, ou seja, </a:t>
            </a:r>
            <a:r>
              <a:rPr lang="pt-BR" sz="1400" b="1" dirty="0"/>
              <a:t>motoristas com maior previsibilidade e ganhos</a:t>
            </a:r>
            <a:r>
              <a:rPr lang="pt-BR" sz="1400" dirty="0"/>
              <a:t>, e </a:t>
            </a:r>
            <a:r>
              <a:rPr lang="pt-BR" sz="1400" b="1" dirty="0"/>
              <a:t>clientes com maior garantia de serviço</a:t>
            </a:r>
            <a:r>
              <a:rPr lang="pt-BR" sz="1400" dirty="0"/>
              <a:t>. Este é o caminho para um crescimento sustentável e para a consolidação da nossa base operacional.</a:t>
            </a: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9FCE0CFC-C893-0873-F819-E58FB4A11597}"/>
              </a:ext>
            </a:extLst>
          </p:cNvPr>
          <p:cNvGrpSpPr/>
          <p:nvPr/>
        </p:nvGrpSpPr>
        <p:grpSpPr>
          <a:xfrm>
            <a:off x="329181" y="2263346"/>
            <a:ext cx="3106746" cy="2460755"/>
            <a:chOff x="329181" y="2263346"/>
            <a:chExt cx="3106746" cy="2460755"/>
          </a:xfrm>
        </p:grpSpPr>
        <p:pic>
          <p:nvPicPr>
            <p:cNvPr id="12" name="Gráfico 11" descr="Na mosca estrutura de tópicos">
              <a:extLst>
                <a:ext uri="{FF2B5EF4-FFF2-40B4-BE49-F238E27FC236}">
                  <a16:creationId xmlns:a16="http://schemas.microsoft.com/office/drawing/2014/main" id="{E2E61229-9DFF-F4BF-3AB2-E58F5BC9F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9183" y="2263346"/>
              <a:ext cx="588584" cy="588584"/>
            </a:xfrm>
            <a:prstGeom prst="rect">
              <a:avLst/>
            </a:prstGeom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A27F48A5-8E98-42DD-C8C2-D28F3FAF417D}"/>
                </a:ext>
              </a:extLst>
            </p:cNvPr>
            <p:cNvSpPr txBox="1"/>
            <p:nvPr/>
          </p:nvSpPr>
          <p:spPr>
            <a:xfrm>
              <a:off x="329182" y="2821245"/>
              <a:ext cx="31067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Diagnóstico Refinado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3220AAFD-27CA-A0AE-C9E3-1C0FFE01B1F3}"/>
                </a:ext>
              </a:extLst>
            </p:cNvPr>
            <p:cNvSpPr txBox="1"/>
            <p:nvPr/>
          </p:nvSpPr>
          <p:spPr>
            <a:xfrm>
              <a:off x="329181" y="3339106"/>
              <a:ext cx="30236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O cancelamento é um problema multifatorial, fortemente influenciado por horários </a:t>
              </a:r>
              <a:r>
                <a:rPr lang="pt-BR" sz="1400" b="1" dirty="0"/>
                <a:t>(noturno)</a:t>
              </a:r>
              <a:r>
                <a:rPr lang="pt-BR" sz="1400" dirty="0"/>
                <a:t>, tipo de corrida </a:t>
              </a:r>
              <a:r>
                <a:rPr lang="pt-BR" sz="1400" b="1" dirty="0"/>
                <a:t>(econômica)</a:t>
              </a:r>
              <a:r>
                <a:rPr lang="pt-BR" sz="1400" dirty="0"/>
                <a:t> e </a:t>
              </a:r>
              <a:r>
                <a:rPr lang="pt-BR" sz="1400" b="1" dirty="0"/>
                <a:t>falhas de comunicação/pagamento</a:t>
              </a:r>
              <a:r>
                <a:rPr lang="pt-BR" sz="1400" dirty="0"/>
                <a:t>. Não é apenas 'falta de motorista'.</a:t>
              </a: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F6E27B0-1899-4DE0-658C-CDCC170531F4}"/>
              </a:ext>
            </a:extLst>
          </p:cNvPr>
          <p:cNvGrpSpPr/>
          <p:nvPr/>
        </p:nvGrpSpPr>
        <p:grpSpPr>
          <a:xfrm>
            <a:off x="3977083" y="2263346"/>
            <a:ext cx="3291472" cy="2558447"/>
            <a:chOff x="4260363" y="2263346"/>
            <a:chExt cx="3291472" cy="2558447"/>
          </a:xfrm>
        </p:grpSpPr>
        <p:pic>
          <p:nvPicPr>
            <p:cNvPr id="15" name="Gráfico 14" descr="Na mosca estrutura de tópicos">
              <a:extLst>
                <a:ext uri="{FF2B5EF4-FFF2-40B4-BE49-F238E27FC236}">
                  <a16:creationId xmlns:a16="http://schemas.microsoft.com/office/drawing/2014/main" id="{6DAB3DF5-7F52-C33B-26D0-A17434DD3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60364" y="2263346"/>
              <a:ext cx="588584" cy="588584"/>
            </a:xfrm>
            <a:prstGeom prst="rect">
              <a:avLst/>
            </a:prstGeom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BDD3D7A8-E845-4DBB-6958-00A87740BB4D}"/>
                </a:ext>
              </a:extLst>
            </p:cNvPr>
            <p:cNvSpPr txBox="1"/>
            <p:nvPr/>
          </p:nvSpPr>
          <p:spPr>
            <a:xfrm>
              <a:off x="4260363" y="2821245"/>
              <a:ext cx="31067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Impacto Financeiro e Operacional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64E8037C-4599-72EE-280F-0E8D59B8D92C}"/>
                </a:ext>
              </a:extLst>
            </p:cNvPr>
            <p:cNvSpPr txBox="1"/>
            <p:nvPr/>
          </p:nvSpPr>
          <p:spPr>
            <a:xfrm>
              <a:off x="4260363" y="3652242"/>
              <a:ext cx="3291472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A perda de receita é significativa </a:t>
              </a:r>
              <a:r>
                <a:rPr lang="pt-BR" sz="1400" b="1" dirty="0"/>
                <a:t>(mais de ₹7 MM/ano)</a:t>
              </a:r>
              <a:r>
                <a:rPr lang="pt-BR" sz="1400" dirty="0"/>
                <a:t>. Além disso, a baixa confiabilidade impacta negativamente a retenção de clientes e a satisfação do motorista.</a:t>
              </a:r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270E8C61-1269-E6C5-75DA-AB87367F6292}"/>
              </a:ext>
            </a:extLst>
          </p:cNvPr>
          <p:cNvGrpSpPr/>
          <p:nvPr/>
        </p:nvGrpSpPr>
        <p:grpSpPr>
          <a:xfrm>
            <a:off x="7892839" y="2263346"/>
            <a:ext cx="3695656" cy="1955199"/>
            <a:chOff x="8376271" y="2263346"/>
            <a:chExt cx="3695656" cy="1955199"/>
          </a:xfrm>
        </p:grpSpPr>
        <p:pic>
          <p:nvPicPr>
            <p:cNvPr id="24" name="Gráfico 23" descr="Na mosca estrutura de tópicos">
              <a:extLst>
                <a:ext uri="{FF2B5EF4-FFF2-40B4-BE49-F238E27FC236}">
                  <a16:creationId xmlns:a16="http://schemas.microsoft.com/office/drawing/2014/main" id="{52395A74-4EDE-F232-1C4B-7CE1636D6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76272" y="2263346"/>
              <a:ext cx="588584" cy="588584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31D989D7-3519-451D-DA85-302E730C48E5}"/>
                </a:ext>
              </a:extLst>
            </p:cNvPr>
            <p:cNvSpPr txBox="1"/>
            <p:nvPr/>
          </p:nvSpPr>
          <p:spPr>
            <a:xfrm>
              <a:off x="8376271" y="2821245"/>
              <a:ext cx="36956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/>
                <a:t>Ações Proativas Imediatas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C6A4F440-53D6-BCA3-80BB-5845AF16B7BE}"/>
                </a:ext>
              </a:extLst>
            </p:cNvPr>
            <p:cNvSpPr txBox="1"/>
            <p:nvPr/>
          </p:nvSpPr>
          <p:spPr>
            <a:xfrm>
              <a:off x="8376271" y="3264438"/>
              <a:ext cx="32914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Foco em </a:t>
              </a:r>
              <a:r>
                <a:rPr lang="pt-BR" sz="1400" b="1" dirty="0"/>
                <a:t>incentivos noturnos</a:t>
              </a:r>
              <a:r>
                <a:rPr lang="pt-BR" sz="1400" dirty="0"/>
                <a:t>, melhoria na </a:t>
              </a:r>
              <a:r>
                <a:rPr lang="pt-BR" sz="1400" b="1" dirty="0"/>
                <a:t>validação de endereços via app </a:t>
              </a:r>
              <a:r>
                <a:rPr lang="pt-BR" sz="1400" dirty="0"/>
                <a:t>e </a:t>
              </a:r>
              <a:r>
                <a:rPr lang="pt-BR" sz="1400" b="1" dirty="0"/>
                <a:t>promoção de pagamentos digitais </a:t>
              </a:r>
              <a:r>
                <a:rPr lang="pt-BR" sz="1400" dirty="0"/>
                <a:t>para elevar a eficiência e mitigar riscos.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606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911</Words>
  <Application>Microsoft Office PowerPoint</Application>
  <PresentationFormat>Widescreen</PresentationFormat>
  <Paragraphs>102</Paragraphs>
  <Slides>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Perpetua Titling MT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Administration PetroInspec e Soluções Ltda</dc:creator>
  <cp:lastModifiedBy>Vinicius Costa</cp:lastModifiedBy>
  <cp:revision>22</cp:revision>
  <dcterms:created xsi:type="dcterms:W3CDTF">2025-09-11T13:02:52Z</dcterms:created>
  <dcterms:modified xsi:type="dcterms:W3CDTF">2025-10-24T16:59:36Z</dcterms:modified>
</cp:coreProperties>
</file>